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5" r:id="rId3"/>
    <p:sldId id="276" r:id="rId4"/>
    <p:sldId id="274" r:id="rId5"/>
    <p:sldId id="277" r:id="rId6"/>
    <p:sldId id="278" r:id="rId7"/>
    <p:sldId id="279" r:id="rId8"/>
    <p:sldId id="280" r:id="rId9"/>
    <p:sldId id="283" r:id="rId10"/>
    <p:sldId id="281" r:id="rId11"/>
    <p:sldId id="282" r:id="rId12"/>
    <p:sldId id="284" r:id="rId13"/>
    <p:sldId id="285" r:id="rId14"/>
    <p:sldId id="286" r:id="rId15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4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00CD8-E96F-4450-97A6-9C3D124AEF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910484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15154-BAFE-42B1-9119-A9B1A992E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172758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15154-BAFE-42B1-9119-A9B1A992E434}" type="slidenum">
              <a:rPr lang="it-IT" smtClean="0"/>
              <a:t>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intestazion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4485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5154-BAFE-42B1-9119-A9B1A992E434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6104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5154-BAFE-42B1-9119-A9B1A992E434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3654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5154-BAFE-42B1-9119-A9B1A992E434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6473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5154-BAFE-42B1-9119-A9B1A992E434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28917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5154-BAFE-42B1-9119-A9B1A992E434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5765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5154-BAFE-42B1-9119-A9B1A992E43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9459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5154-BAFE-42B1-9119-A9B1A992E434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976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5154-BAFE-42B1-9119-A9B1A992E43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004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5154-BAFE-42B1-9119-A9B1A992E43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84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5154-BAFE-42B1-9119-A9B1A992E434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09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5154-BAFE-42B1-9119-A9B1A992E434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8297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5154-BAFE-42B1-9119-A9B1A992E434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3290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Luciano Meddi, Narrare e raccontare Gesù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5154-BAFE-42B1-9119-A9B1A992E434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5066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000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229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259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Autofit/>
          </a:bodyPr>
          <a:lstStyle>
            <a:lvl1pPr algn="l">
              <a:defRPr sz="4000">
                <a:solidFill>
                  <a:schemeClr val="accent3">
                    <a:lumMod val="50000"/>
                  </a:schemeClr>
                </a:solidFill>
                <a:latin typeface="Britannic Bold" panose="020B0903060703020204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23728" y="1600200"/>
            <a:ext cx="6563072" cy="4525963"/>
          </a:xfrm>
          <a:noFill/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251520" y="6356350"/>
            <a:ext cx="3456384" cy="36512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Luciano Meddi, Un nuovo principio parrocchiale   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851920" y="6356349"/>
            <a:ext cx="2895600" cy="36512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Trovi gli schemi in www.lucianomeddi.eu</a:t>
            </a:r>
            <a:endParaRPr lang="it-IT" dirty="0"/>
          </a:p>
        </p:txBody>
      </p:sp>
      <p:sp>
        <p:nvSpPr>
          <p:cNvPr id="8" name="CasellaDiTesto 7"/>
          <p:cNvSpPr txBox="1"/>
          <p:nvPr userDrawn="1"/>
        </p:nvSpPr>
        <p:spPr>
          <a:xfrm>
            <a:off x="251520" y="2117051"/>
            <a:ext cx="1728192" cy="403187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t-IT" sz="1600" b="1" dirty="0" smtClean="0"/>
              <a:t>1. Introduzione </a:t>
            </a:r>
          </a:p>
          <a:p>
            <a:pPr marL="0" indent="0">
              <a:buNone/>
            </a:pPr>
            <a:r>
              <a:rPr lang="it-IT" sz="1600" b="1" dirty="0" smtClean="0"/>
              <a:t>2. Oltre il “principio parrocchiale” tridentino.</a:t>
            </a:r>
          </a:p>
          <a:p>
            <a:pPr marL="0" indent="0">
              <a:buNone/>
            </a:pPr>
            <a:r>
              <a:rPr lang="it-IT" sz="1600" b="1" dirty="0" smtClean="0"/>
              <a:t>3. Il “</a:t>
            </a:r>
            <a:r>
              <a:rPr lang="it-IT" sz="1600" b="1" dirty="0" err="1" smtClean="0"/>
              <a:t>temario</a:t>
            </a:r>
            <a:r>
              <a:rPr lang="it-IT" sz="1600" b="1" dirty="0" smtClean="0"/>
              <a:t>” parrocchiale italiano.</a:t>
            </a:r>
          </a:p>
          <a:p>
            <a:pPr marL="0" indent="0">
              <a:buNone/>
            </a:pPr>
            <a:r>
              <a:rPr lang="it-IT" sz="1600" b="1" dirty="0" smtClean="0"/>
              <a:t>4. Per una discussione sui principi guida. </a:t>
            </a:r>
          </a:p>
          <a:p>
            <a:pPr marL="0" indent="0">
              <a:buNone/>
            </a:pPr>
            <a:r>
              <a:rPr lang="it-IT" sz="1600" b="1" dirty="0" smtClean="0"/>
              <a:t>5. Quando la parrocchia è missionaria?</a:t>
            </a:r>
          </a:p>
          <a:p>
            <a:pPr marL="0" indent="0">
              <a:buNone/>
            </a:pPr>
            <a:r>
              <a:rPr lang="it-IT" sz="1600" b="1" dirty="0" smtClean="0"/>
              <a:t>6. La</a:t>
            </a:r>
            <a:r>
              <a:rPr lang="it-IT" sz="1600" b="1" baseline="0" dirty="0" smtClean="0"/>
              <a:t> parrocchia sostenibile</a:t>
            </a:r>
            <a:r>
              <a:rPr lang="it-IT" sz="1600" b="1" dirty="0" smtClean="0"/>
              <a:t>.</a:t>
            </a:r>
            <a:endParaRPr lang="it-IT" sz="1600" b="1" dirty="0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1520" y="150170"/>
            <a:ext cx="1728192" cy="1697900"/>
          </a:xfrm>
          <a:prstGeom prst="rect">
            <a:avLst/>
          </a:prstGeom>
        </p:spPr>
      </p:pic>
      <p:pic>
        <p:nvPicPr>
          <p:cNvPr id="2054" name="Picture 6" descr="Immagine correlata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40" b="40341"/>
          <a:stretch/>
        </p:blipFill>
        <p:spPr bwMode="auto">
          <a:xfrm>
            <a:off x="7064197" y="6356349"/>
            <a:ext cx="160020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9313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59832" y="4406900"/>
            <a:ext cx="543488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131840" y="1294674"/>
            <a:ext cx="536287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5911" y="1294674"/>
            <a:ext cx="2392282" cy="235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513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618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055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15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794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883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408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Luciano Meddi, Un nuovo principio parrocchiale    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Trovi gli schemi in 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0304A-EA90-42F4-98DA-282825BCCB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909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tx2"/>
                </a:solidFill>
              </a:rPr>
              <a:t>Verso un nuovo principio parrocchiale</a:t>
            </a:r>
            <a:r>
              <a:rPr lang="it-IT" sz="3600" b="1" dirty="0" smtClean="0">
                <a:solidFill>
                  <a:schemeClr val="tx2"/>
                </a:solidFill>
              </a:rPr>
              <a:t>.</a:t>
            </a:r>
            <a:r>
              <a:rPr lang="it-IT" sz="3600" b="1" dirty="0" smtClean="0">
                <a:solidFill>
                  <a:schemeClr val="tx2"/>
                </a:solidFill>
              </a:rPr>
              <a:t/>
            </a:r>
            <a:br>
              <a:rPr lang="it-IT" sz="3600" b="1" dirty="0" smtClean="0">
                <a:solidFill>
                  <a:schemeClr val="tx2"/>
                </a:solidFill>
              </a:rPr>
            </a:br>
            <a:r>
              <a:rPr lang="it-IT" sz="2200" b="1" dirty="0">
                <a:solidFill>
                  <a:schemeClr val="tx2"/>
                </a:solidFill>
              </a:rPr>
              <a:t>Teologia della parrocchia: elementi teologico-pratici</a:t>
            </a:r>
            <a:r>
              <a:rPr lang="it-IT" sz="3600" b="1" dirty="0">
                <a:solidFill>
                  <a:schemeClr val="tx2"/>
                </a:solidFill>
              </a:rPr>
              <a:t>. </a:t>
            </a:r>
            <a:endParaRPr lang="it-IT" sz="3600" b="1" dirty="0">
              <a:solidFill>
                <a:schemeClr val="tx2"/>
              </a:solidFill>
            </a:endParaRPr>
          </a:p>
        </p:txBody>
      </p:sp>
      <p:pic>
        <p:nvPicPr>
          <p:cNvPr id="1026" name="Picture 2" descr="http://www.sangaetanomelegnano.it/wp-content/uploads/2015/09/CPP1-600x3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54" y="1691768"/>
            <a:ext cx="8629492" cy="460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5517232"/>
            <a:ext cx="6400800" cy="119898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Intervento di don Luciano Meddi</a:t>
            </a:r>
          </a:p>
          <a:p>
            <a:r>
              <a:rPr lang="it-IT" b="1" dirty="0" smtClean="0">
                <a:solidFill>
                  <a:schemeClr val="tx2"/>
                </a:solidFill>
              </a:rPr>
              <a:t>Camaldoli 9 agosto 2016</a:t>
            </a:r>
            <a:endParaRPr lang="it-IT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22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Per una discussione sui principi guida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R</a:t>
            </a:r>
            <a:r>
              <a:rPr lang="it-IT" dirty="0" smtClean="0"/>
              <a:t>ecuperare </a:t>
            </a:r>
            <a:r>
              <a:rPr lang="it-IT" dirty="0"/>
              <a:t>l’impostazione fondamentale di S. </a:t>
            </a:r>
            <a:r>
              <a:rPr lang="it-IT" b="1" dirty="0" err="1"/>
              <a:t>Dianich</a:t>
            </a:r>
            <a:r>
              <a:rPr lang="it-IT" b="1" dirty="0"/>
              <a:t> 1987 il</a:t>
            </a:r>
            <a:r>
              <a:rPr lang="it-IT" dirty="0"/>
              <a:t> </a:t>
            </a:r>
            <a:r>
              <a:rPr lang="it-IT" b="1" dirty="0"/>
              <a:t>modello di chiesa</a:t>
            </a:r>
            <a:r>
              <a:rPr lang="it-IT" dirty="0"/>
              <a:t> </a:t>
            </a:r>
            <a:r>
              <a:rPr lang="it-IT" b="1" dirty="0" smtClean="0"/>
              <a:t>in </a:t>
            </a:r>
            <a:r>
              <a:rPr lang="it-IT" b="1" dirty="0"/>
              <a:t>riferimento alle esigenze della missione</a:t>
            </a:r>
            <a:r>
              <a:rPr lang="it-IT" dirty="0"/>
              <a:t> </a:t>
            </a: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Il permanere nel primato </a:t>
            </a:r>
            <a:r>
              <a:rPr lang="it-IT" b="1" dirty="0"/>
              <a:t>della lettura liturgica</a:t>
            </a:r>
            <a:r>
              <a:rPr lang="it-IT" dirty="0"/>
              <a:t> </a:t>
            </a:r>
            <a:r>
              <a:rPr lang="it-IT" dirty="0" smtClean="0"/>
              <a:t>della «salvezza» comporta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la </a:t>
            </a:r>
            <a:r>
              <a:rPr lang="it-IT" b="1" dirty="0"/>
              <a:t>separazione tra evangelizzazione e trasformazione della storia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 smtClean="0"/>
              <a:t>L’uso del </a:t>
            </a:r>
            <a:r>
              <a:rPr lang="it-IT" b="1" dirty="0"/>
              <a:t>principio comunicativo</a:t>
            </a:r>
            <a:r>
              <a:rPr lang="it-IT" dirty="0"/>
              <a:t> inteso come sola tecnica comunicativa autoreferenziale,</a:t>
            </a:r>
          </a:p>
          <a:p>
            <a:pPr marL="0" indent="0">
              <a:buNone/>
            </a:pPr>
            <a:r>
              <a:rPr lang="it-IT" b="1" dirty="0" smtClean="0"/>
              <a:t>La semplificazione </a:t>
            </a:r>
            <a:r>
              <a:rPr lang="it-IT" b="1" dirty="0"/>
              <a:t>del principio comunità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b="1" dirty="0" smtClean="0"/>
              <a:t>La confusione </a:t>
            </a:r>
            <a:r>
              <a:rPr lang="it-IT" b="1" dirty="0"/>
              <a:t>tra parrocchia popolare (= religiosa) o parrocchia di popolo</a:t>
            </a:r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11761713" y="10209089"/>
            <a:ext cx="3440876" cy="537182"/>
          </a:xfrm>
        </p:spPr>
        <p:txBody>
          <a:bodyPr/>
          <a:lstStyle/>
          <a:p>
            <a:fld id="{29D0304A-EA90-42F4-98DA-282825BCCB95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401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Per una discussione sui principi guida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Individuare un “principio parrocchiale” adeguato comporta </a:t>
            </a:r>
            <a:r>
              <a:rPr lang="it-IT" u="sng" dirty="0"/>
              <a:t>indagare la natura missionaria della chiesa (AG 2.6) del suo compito e della responsabilità dei battezzati (LG 35); approfondire la soggettivazione missionaria della parrocchia (CJC 1983; F. </a:t>
            </a:r>
            <a:r>
              <a:rPr lang="it-IT" u="sng" dirty="0" err="1"/>
              <a:t>Coccopalmerio</a:t>
            </a:r>
            <a:r>
              <a:rPr lang="it-IT" u="sng" dirty="0"/>
              <a:t> 2000; A. </a:t>
            </a:r>
            <a:r>
              <a:rPr lang="it-IT" u="sng" dirty="0" err="1"/>
              <a:t>Borras</a:t>
            </a:r>
            <a:r>
              <a:rPr lang="it-IT" u="sng" dirty="0"/>
              <a:t> 1997). Questi due principi per loro natura interagiscono nella comprensione e operatività.</a:t>
            </a:r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11761713" y="10209089"/>
            <a:ext cx="3440876" cy="537182"/>
          </a:xfrm>
        </p:spPr>
        <p:txBody>
          <a:bodyPr/>
          <a:lstStyle/>
          <a:p>
            <a:fld id="{29D0304A-EA90-42F4-98DA-282825BCCB95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317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Quando la parrocchia è missionaria</a:t>
            </a:r>
            <a:r>
              <a:rPr lang="it-IT" b="1" dirty="0" smtClean="0"/>
              <a:t>?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b="1" dirty="0" smtClean="0"/>
              <a:t>AG, </a:t>
            </a:r>
            <a:r>
              <a:rPr lang="it-IT" b="1" dirty="0" err="1" smtClean="0"/>
              <a:t>ESu</a:t>
            </a:r>
            <a:r>
              <a:rPr lang="it-IT" b="1" dirty="0" smtClean="0"/>
              <a:t>, GS</a:t>
            </a:r>
          </a:p>
          <a:p>
            <a:r>
              <a:rPr lang="it-IT" b="1" dirty="0" smtClean="0"/>
              <a:t>Analisi del mandato missionario e recupero della missione </a:t>
            </a:r>
            <a:r>
              <a:rPr lang="it-IT" b="1" dirty="0" err="1" smtClean="0"/>
              <a:t>pre</a:t>
            </a:r>
            <a:r>
              <a:rPr lang="it-IT" b="1" dirty="0" smtClean="0"/>
              <a:t>-pasquale (prospettiva messianica)</a:t>
            </a:r>
          </a:p>
          <a:p>
            <a:r>
              <a:rPr lang="it-IT" b="1" dirty="0"/>
              <a:t>il vero soggetto della missione è lo </a:t>
            </a:r>
            <a:r>
              <a:rPr lang="it-IT" b="1" dirty="0" smtClean="0"/>
              <a:t>Spirito</a:t>
            </a:r>
          </a:p>
          <a:p>
            <a:r>
              <a:rPr lang="it-IT" b="1" dirty="0"/>
              <a:t>le vie della inserzione e dialogo, della promozione e umanizzazione; della cultura, del dialogo interreligioso. </a:t>
            </a:r>
            <a:endParaRPr lang="it-IT" b="1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11761713" y="10209089"/>
            <a:ext cx="3440876" cy="537182"/>
          </a:xfrm>
        </p:spPr>
        <p:txBody>
          <a:bodyPr/>
          <a:lstStyle/>
          <a:p>
            <a:fld id="{29D0304A-EA90-42F4-98DA-282825BCCB95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685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Il compito e il volto della parrocchia. 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La </a:t>
            </a:r>
            <a:r>
              <a:rPr lang="it-IT" sz="2800" dirty="0"/>
              <a:t>parrocchia sostenibile.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b="1" dirty="0"/>
              <a:t>Il compito: la testimonianza e l’annuncio della </a:t>
            </a:r>
            <a:r>
              <a:rPr lang="it-IT" b="1" i="1" dirty="0"/>
              <a:t>memoria </a:t>
            </a:r>
            <a:r>
              <a:rPr lang="it-IT" b="1" i="1" dirty="0" err="1" smtClean="0"/>
              <a:t>passionis</a:t>
            </a:r>
            <a:r>
              <a:rPr lang="it-IT" b="1" i="1" dirty="0" smtClean="0"/>
              <a:t>:</a:t>
            </a:r>
            <a:r>
              <a:rPr lang="it-IT" b="1" dirty="0" smtClean="0"/>
              <a:t> </a:t>
            </a:r>
            <a:r>
              <a:rPr lang="it-IT" b="1" dirty="0"/>
              <a:t>collaborare alla “umanizzazione” della storia con l’azione e l’annuncio del motivo della morte di Cristo.</a:t>
            </a:r>
            <a:endParaRPr lang="it-IT" b="1" dirty="0"/>
          </a:p>
          <a:p>
            <a:pPr marL="514350" indent="-514350">
              <a:buFont typeface="+mj-lt"/>
              <a:buAutoNum type="arabicPeriod"/>
            </a:pPr>
            <a:r>
              <a:rPr lang="it-IT" b="1" dirty="0" smtClean="0"/>
              <a:t>La forma: la soggettività dei </a:t>
            </a:r>
            <a:r>
              <a:rPr lang="it-IT" b="1" dirty="0" err="1" smtClean="0"/>
              <a:t>christifideles</a:t>
            </a:r>
            <a:r>
              <a:rPr lang="it-IT" b="1" dirty="0" smtClean="0"/>
              <a:t>.</a:t>
            </a:r>
            <a:r>
              <a:rPr lang="it-IT" b="1" dirty="0"/>
              <a:t> comporta </a:t>
            </a:r>
            <a:r>
              <a:rPr lang="it-IT" b="1" dirty="0" smtClean="0"/>
              <a:t>favorire </a:t>
            </a:r>
            <a:r>
              <a:rPr lang="it-IT" b="1" dirty="0"/>
              <a:t>la esplosione della parrocchia in forme di vita e di missione </a:t>
            </a:r>
            <a:r>
              <a:rPr lang="it-IT" b="1" dirty="0" smtClean="0"/>
              <a:t>adulte dei </a:t>
            </a:r>
            <a:r>
              <a:rPr lang="it-IT" b="1" dirty="0" err="1" smtClean="0"/>
              <a:t>ch.fideles</a:t>
            </a:r>
            <a:r>
              <a:rPr lang="it-IT" b="1" dirty="0" smtClean="0"/>
              <a:t>, un </a:t>
            </a:r>
            <a:r>
              <a:rPr lang="it-IT" b="1" dirty="0"/>
              <a:t>rapporto paritario con la diocesi </a:t>
            </a:r>
            <a:r>
              <a:rPr lang="it-IT" b="1" dirty="0" smtClean="0"/>
              <a:t>e un </a:t>
            </a:r>
            <a:r>
              <a:rPr lang="it-IT" b="1" dirty="0"/>
              <a:t>“rafforzamento” del ruolo di mediatore (moderator) del parroco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11761713" y="10209089"/>
            <a:ext cx="3440876" cy="537182"/>
          </a:xfrm>
        </p:spPr>
        <p:txBody>
          <a:bodyPr/>
          <a:lstStyle/>
          <a:p>
            <a:fld id="{29D0304A-EA90-42F4-98DA-282825BCCB95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540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Il compito e il volto della parrocchia. 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La </a:t>
            </a:r>
            <a:r>
              <a:rPr lang="it-IT" sz="2800" dirty="0"/>
              <a:t>parrocchia sostenibile.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it-IT" b="1" dirty="0" smtClean="0"/>
              <a:t>La </a:t>
            </a:r>
            <a:r>
              <a:rPr lang="it-IT" b="1" dirty="0"/>
              <a:t>figura ministeriale del parroco: </a:t>
            </a:r>
            <a:r>
              <a:rPr lang="it-IT" b="1" dirty="0" smtClean="0"/>
              <a:t>moderatore della apostolicità </a:t>
            </a:r>
            <a:r>
              <a:rPr lang="it-IT" b="1" dirty="0"/>
              <a:t>e </a:t>
            </a:r>
            <a:r>
              <a:rPr lang="it-IT" b="1" dirty="0" err="1"/>
              <a:t>comunionalità</a:t>
            </a:r>
            <a:r>
              <a:rPr lang="it-IT" b="1" dirty="0"/>
              <a:t> in contesto</a:t>
            </a:r>
            <a:r>
              <a:rPr lang="it-IT" dirty="0"/>
              <a:t>.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it-IT" b="1" dirty="0"/>
              <a:t>Il legame: la appartenenza alla </a:t>
            </a:r>
            <a:r>
              <a:rPr lang="it-IT" b="1" dirty="0" smtClean="0"/>
              <a:t>Chiesa anche nella apertura agli uomini di buona volontà. </a:t>
            </a:r>
            <a:endParaRPr lang="it-IT" dirty="0"/>
          </a:p>
          <a:p>
            <a:pPr marL="514350" indent="-514350">
              <a:buFont typeface="+mj-lt"/>
              <a:buAutoNum type="arabicPeriod" startAt="3"/>
            </a:pPr>
            <a:r>
              <a:rPr lang="it-IT" b="1" dirty="0"/>
              <a:t>La prassi: ridisegnare le tre </a:t>
            </a:r>
            <a:r>
              <a:rPr lang="it-IT" b="1" i="1" dirty="0"/>
              <a:t>dimensioni</a:t>
            </a:r>
            <a:r>
              <a:rPr lang="it-IT" b="1" dirty="0"/>
              <a:t> o </a:t>
            </a:r>
            <a:r>
              <a:rPr lang="it-IT" b="1" i="1" dirty="0" err="1" smtClean="0"/>
              <a:t>munera</a:t>
            </a:r>
            <a:r>
              <a:rPr lang="it-IT" b="1" dirty="0"/>
              <a:t> </a:t>
            </a:r>
            <a:r>
              <a:rPr lang="it-IT" b="1" dirty="0" smtClean="0"/>
              <a:t>nella prospettiva messianica e culturale </a:t>
            </a:r>
            <a:endParaRPr lang="it-IT" dirty="0"/>
          </a:p>
          <a:p>
            <a:pPr marL="514350" indent="-514350">
              <a:buFont typeface="+mj-lt"/>
              <a:buAutoNum type="arabicPeriod" startAt="3"/>
            </a:pPr>
            <a:r>
              <a:rPr lang="it-IT" b="1" dirty="0"/>
              <a:t>I carismi: riconfigurare il volto ministeriale </a:t>
            </a:r>
            <a:r>
              <a:rPr lang="it-IT" b="1" dirty="0" smtClean="0"/>
              <a:t>parrocchiale</a:t>
            </a:r>
            <a:r>
              <a:rPr lang="it-IT" b="1" dirty="0"/>
              <a:t> nella </a:t>
            </a:r>
            <a:r>
              <a:rPr lang="it-IT" b="1" dirty="0" smtClean="0"/>
              <a:t>prospettiva della </a:t>
            </a:r>
            <a:r>
              <a:rPr lang="it-IT" b="1" dirty="0" err="1" smtClean="0"/>
              <a:t>carismaticità</a:t>
            </a:r>
            <a:r>
              <a:rPr lang="it-IT" b="1" dirty="0" smtClean="0"/>
              <a:t> </a:t>
            </a:r>
            <a:r>
              <a:rPr lang="it-IT" b="1" dirty="0"/>
              <a:t>crismale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11761713" y="10209089"/>
            <a:ext cx="3440876" cy="537182"/>
          </a:xfrm>
        </p:spPr>
        <p:txBody>
          <a:bodyPr/>
          <a:lstStyle/>
          <a:p>
            <a:fld id="{29D0304A-EA90-42F4-98DA-282825BCCB95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99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/>
              <a:t>Francesco</a:t>
            </a:r>
            <a:r>
              <a:rPr lang="it-IT" sz="3600"/>
              <a:t>: </a:t>
            </a:r>
            <a:r>
              <a:rPr lang="it-IT" sz="3600" smtClean="0"/>
              <a:t/>
            </a:r>
            <a:br>
              <a:rPr lang="it-IT" sz="3600" smtClean="0"/>
            </a:br>
            <a:r>
              <a:rPr lang="it-IT" sz="3600" smtClean="0"/>
              <a:t>“</a:t>
            </a:r>
            <a:r>
              <a:rPr lang="it-IT" sz="3600" dirty="0"/>
              <a:t>La parrocchia non si tocca</a:t>
            </a:r>
            <a:r>
              <a:rPr lang="it-IT" sz="3600" dirty="0" smtClean="0"/>
              <a:t>”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type="body" idx="1"/>
          </p:nvPr>
        </p:nvSpPr>
        <p:spPr>
          <a:xfrm>
            <a:off x="3131839" y="620688"/>
            <a:ext cx="5362873" cy="34703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chemeClr val="tx2"/>
                </a:solidFill>
              </a:rPr>
              <a:t>La parrocchia «non si tocca», </a:t>
            </a:r>
            <a:r>
              <a:rPr lang="it-IT" sz="2400" b="1" dirty="0">
                <a:solidFill>
                  <a:schemeClr val="tx2"/>
                </a:solidFill>
              </a:rPr>
              <a:t/>
            </a:r>
            <a:br>
              <a:rPr lang="it-IT" sz="2400" b="1" dirty="0">
                <a:solidFill>
                  <a:schemeClr val="tx2"/>
                </a:solidFill>
              </a:rPr>
            </a:br>
            <a:r>
              <a:rPr lang="it-IT" sz="2400" b="1" dirty="0" smtClean="0">
                <a:solidFill>
                  <a:schemeClr val="tx2"/>
                </a:solidFill>
              </a:rPr>
              <a:t>non </a:t>
            </a:r>
            <a:r>
              <a:rPr lang="it-IT" sz="2400" b="1" dirty="0">
                <a:solidFill>
                  <a:schemeClr val="tx2"/>
                </a:solidFill>
              </a:rPr>
              <a:t>è «una struttura che dobbiamo buttare dalla finestra». </a:t>
            </a:r>
            <a:r>
              <a:rPr lang="it-IT" sz="2400" b="1" dirty="0" smtClean="0">
                <a:solidFill>
                  <a:schemeClr val="tx2"/>
                </a:solidFill>
              </a:rPr>
              <a:t/>
            </a:r>
            <a:br>
              <a:rPr lang="it-IT" sz="2400" b="1" dirty="0" smtClean="0">
                <a:solidFill>
                  <a:schemeClr val="tx2"/>
                </a:solidFill>
              </a:rPr>
            </a:br>
            <a:r>
              <a:rPr lang="it-IT" sz="2400" b="1" dirty="0" smtClean="0">
                <a:solidFill>
                  <a:schemeClr val="tx2"/>
                </a:solidFill>
              </a:rPr>
              <a:t>Essa</a:t>
            </a:r>
            <a:r>
              <a:rPr lang="it-IT" sz="2400" b="1" dirty="0">
                <a:solidFill>
                  <a:schemeClr val="tx2"/>
                </a:solidFill>
              </a:rPr>
              <a:t>, al contrario, è «la casa del popolo di Dio», </a:t>
            </a:r>
            <a:r>
              <a:rPr lang="it-IT" sz="2400" b="1" dirty="0" smtClean="0">
                <a:solidFill>
                  <a:schemeClr val="tx2"/>
                </a:solidFill>
              </a:rPr>
              <a:t/>
            </a:r>
            <a:br>
              <a:rPr lang="it-IT" sz="2400" b="1" dirty="0" smtClean="0">
                <a:solidFill>
                  <a:schemeClr val="tx2"/>
                </a:solidFill>
              </a:rPr>
            </a:br>
            <a:r>
              <a:rPr lang="it-IT" sz="2400" b="1" dirty="0" smtClean="0">
                <a:solidFill>
                  <a:schemeClr val="tx2"/>
                </a:solidFill>
              </a:rPr>
              <a:t>e </a:t>
            </a:r>
            <a:r>
              <a:rPr lang="it-IT" sz="2400" b="1" dirty="0">
                <a:solidFill>
                  <a:schemeClr val="tx2"/>
                </a:solidFill>
              </a:rPr>
              <a:t>«deve rimanere come un posto di creatività, di riferimento, di maternità</a:t>
            </a:r>
            <a:r>
              <a:rPr lang="it-IT" sz="2400" b="1" dirty="0" smtClean="0">
                <a:solidFill>
                  <a:schemeClr val="tx2"/>
                </a:solidFill>
              </a:rPr>
              <a:t>»</a:t>
            </a:r>
          </a:p>
          <a:p>
            <a:pPr marL="0" indent="0">
              <a:buNone/>
            </a:pPr>
            <a:endParaRPr lang="it-IT" sz="1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1800" b="1" dirty="0" smtClean="0">
                <a:solidFill>
                  <a:schemeClr val="tx2"/>
                </a:solidFill>
              </a:rPr>
              <a:t>Francesco, Dialogo con </a:t>
            </a:r>
            <a:r>
              <a:rPr lang="it-IT" sz="1800" b="1" dirty="0">
                <a:solidFill>
                  <a:schemeClr val="tx2"/>
                </a:solidFill>
              </a:rPr>
              <a:t>i vescovi polacchi nella cattedrale di </a:t>
            </a:r>
            <a:r>
              <a:rPr lang="it-IT" sz="1800" b="1" dirty="0" smtClean="0">
                <a:solidFill>
                  <a:schemeClr val="tx2"/>
                </a:solidFill>
              </a:rPr>
              <a:t>Cracovia, 27 </a:t>
            </a:r>
            <a:r>
              <a:rPr lang="it-IT" sz="1800" b="1" dirty="0">
                <a:solidFill>
                  <a:schemeClr val="tx2"/>
                </a:solidFill>
              </a:rPr>
              <a:t>luglio </a:t>
            </a:r>
            <a:r>
              <a:rPr lang="it-IT" sz="1800" b="1" dirty="0" smtClean="0">
                <a:solidFill>
                  <a:schemeClr val="tx2"/>
                </a:solidFill>
              </a:rPr>
              <a:t>2016</a:t>
            </a:r>
            <a:r>
              <a:rPr lang="it-IT" sz="1800" b="1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304A-EA90-42F4-98DA-282825BCCB95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21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Introduzione 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Nel contesto del </a:t>
            </a:r>
            <a:r>
              <a:rPr lang="it-IT" b="1" dirty="0"/>
              <a:t>programma della settimana teologica</a:t>
            </a:r>
            <a:r>
              <a:rPr lang="it-IT" dirty="0"/>
              <a:t>, il mio intervento si concentrerà sul dibattito per ridefinire il ruolo della parrocchia nel post-concilio in </a:t>
            </a:r>
            <a:r>
              <a:rPr lang="it-IT" dirty="0" smtClean="0"/>
              <a:t>Italia. </a:t>
            </a:r>
            <a:endParaRPr lang="it-IT" dirty="0"/>
          </a:p>
          <a:p>
            <a:r>
              <a:rPr lang="it-IT" dirty="0"/>
              <a:t>Per questa ricerca abbiamo </a:t>
            </a:r>
            <a:r>
              <a:rPr lang="it-IT" b="1" dirty="0"/>
              <a:t>tre gruppi di fonti</a:t>
            </a:r>
            <a:endParaRPr lang="it-IT" dirty="0"/>
          </a:p>
          <a:p>
            <a:r>
              <a:rPr lang="it-IT" dirty="0"/>
              <a:t>La tesi del mio intervento sarà che la pastorale italiana attuale ha fatto una scelta semplificata delle proposte elaborate dalla teologia, soprattutto missionaria, e si lascia guidare da una figura o modello funzionale solo al </a:t>
            </a:r>
            <a:r>
              <a:rPr lang="it-IT" b="1" dirty="0"/>
              <a:t>rafforzamento o adattamento del modello tridentino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11761713" y="10209089"/>
            <a:ext cx="3440876" cy="537182"/>
          </a:xfrm>
        </p:spPr>
        <p:txBody>
          <a:bodyPr/>
          <a:lstStyle/>
          <a:p>
            <a:fld id="{29D0304A-EA90-42F4-98DA-282825BCCB95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44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Passaggi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/>
              <a:t>1. Introduzione </a:t>
            </a:r>
          </a:p>
          <a:p>
            <a:pPr marL="0" indent="0">
              <a:buNone/>
            </a:pPr>
            <a:r>
              <a:rPr lang="it-IT" b="1" dirty="0"/>
              <a:t>2. Il superamento del “principio parrocchiale” tridentino</a:t>
            </a:r>
          </a:p>
          <a:p>
            <a:pPr marL="0" indent="0">
              <a:buNone/>
            </a:pPr>
            <a:r>
              <a:rPr lang="it-IT" b="1" dirty="0"/>
              <a:t>3. Il “</a:t>
            </a:r>
            <a:r>
              <a:rPr lang="it-IT" b="1" dirty="0" err="1"/>
              <a:t>temario</a:t>
            </a:r>
            <a:r>
              <a:rPr lang="it-IT" b="1" dirty="0"/>
              <a:t>” parrocchiale italiano tra teologia e pastorale</a:t>
            </a:r>
          </a:p>
          <a:p>
            <a:pPr marL="0" indent="0">
              <a:buNone/>
            </a:pPr>
            <a:r>
              <a:rPr lang="it-IT" b="1" dirty="0"/>
              <a:t>4. Per una discussione sui principi guida </a:t>
            </a:r>
          </a:p>
          <a:p>
            <a:pPr marL="0" indent="0">
              <a:buNone/>
            </a:pPr>
            <a:r>
              <a:rPr lang="it-IT" b="1" dirty="0"/>
              <a:t>5. Quando la parrocchia è missionaria?</a:t>
            </a:r>
          </a:p>
          <a:p>
            <a:pPr marL="0" indent="0">
              <a:buNone/>
            </a:pPr>
            <a:r>
              <a:rPr lang="it-IT" b="1" dirty="0"/>
              <a:t>6. Il compito e il volto della parrocchia. La parrocchia sostenibile.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11761713" y="10209089"/>
            <a:ext cx="3440876" cy="537182"/>
          </a:xfrm>
        </p:spPr>
        <p:txBody>
          <a:bodyPr/>
          <a:lstStyle/>
          <a:p>
            <a:fld id="{29D0304A-EA90-42F4-98DA-282825BCCB95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71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dirty="0" smtClean="0"/>
              <a:t>Il </a:t>
            </a:r>
            <a:r>
              <a:rPr lang="it-IT" sz="3600" b="1" dirty="0"/>
              <a:t>superamento del “principio parrocchiale” </a:t>
            </a:r>
            <a:r>
              <a:rPr lang="it-IT" sz="3600" b="1" dirty="0" smtClean="0"/>
              <a:t>tridentino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superamento </a:t>
            </a:r>
            <a:r>
              <a:rPr lang="it-IT" dirty="0" smtClean="0"/>
              <a:t>prende </a:t>
            </a:r>
            <a:r>
              <a:rPr lang="it-IT" dirty="0"/>
              <a:t>inizio con le discussioni teologiche tese ad aggiornare la identità della parrocchia alla iniziale teologia della chiesa </a:t>
            </a:r>
            <a:r>
              <a:rPr lang="it-IT" dirty="0" smtClean="0"/>
              <a:t>locale e far emergere </a:t>
            </a:r>
            <a:r>
              <a:rPr lang="it-IT" b="1" dirty="0" smtClean="0"/>
              <a:t>il </a:t>
            </a:r>
            <a:r>
              <a:rPr lang="it-IT" b="1" dirty="0"/>
              <a:t>valore teologico della località e della sua cultura salvifica.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11761713" y="10209089"/>
            <a:ext cx="3440876" cy="537182"/>
          </a:xfrm>
        </p:spPr>
        <p:txBody>
          <a:bodyPr/>
          <a:lstStyle/>
          <a:p>
            <a:fld id="{29D0304A-EA90-42F4-98DA-282825BCCB95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97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dirty="0" smtClean="0"/>
              <a:t>Il </a:t>
            </a:r>
            <a:r>
              <a:rPr lang="it-IT" sz="3600" b="1" dirty="0"/>
              <a:t>superamento del “principio parrocchiale” </a:t>
            </a:r>
            <a:r>
              <a:rPr lang="it-IT" sz="3600" b="1" dirty="0" smtClean="0"/>
              <a:t>tridentino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post-concilio </a:t>
            </a:r>
            <a:r>
              <a:rPr lang="it-IT" dirty="0" smtClean="0"/>
              <a:t>è ispirato dalla prospettiva liturgica </a:t>
            </a:r>
            <a:r>
              <a:rPr lang="it-IT" dirty="0"/>
              <a:t>di SC </a:t>
            </a:r>
            <a:r>
              <a:rPr lang="it-IT" dirty="0" smtClean="0"/>
              <a:t>42; dalla </a:t>
            </a:r>
            <a:r>
              <a:rPr lang="it-IT" dirty="0" err="1" smtClean="0"/>
              <a:t>soggetività</a:t>
            </a:r>
            <a:r>
              <a:rPr lang="it-IT" dirty="0" smtClean="0"/>
              <a:t> dei </a:t>
            </a:r>
            <a:r>
              <a:rPr lang="it-IT" dirty="0" err="1" smtClean="0"/>
              <a:t>christifideles</a:t>
            </a:r>
            <a:r>
              <a:rPr lang="it-IT" dirty="0" smtClean="0"/>
              <a:t> di CJC 1983 ma nella </a:t>
            </a:r>
            <a:r>
              <a:rPr lang="it-IT" dirty="0"/>
              <a:t>rilettura imposta da </a:t>
            </a:r>
            <a:r>
              <a:rPr lang="it-IT" dirty="0" err="1"/>
              <a:t>Ch.L</a:t>
            </a:r>
            <a:r>
              <a:rPr lang="it-IT" dirty="0"/>
              <a:t>. 26 </a:t>
            </a:r>
            <a:r>
              <a:rPr lang="it-IT" dirty="0"/>
              <a:t>centrato sul rapporto </a:t>
            </a:r>
            <a:r>
              <a:rPr lang="it-IT" dirty="0" smtClean="0"/>
              <a:t>fede-eucaristia-ministero.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11761713" y="10209089"/>
            <a:ext cx="3440876" cy="537182"/>
          </a:xfrm>
        </p:spPr>
        <p:txBody>
          <a:bodyPr/>
          <a:lstStyle/>
          <a:p>
            <a:fld id="{29D0304A-EA90-42F4-98DA-282825BCCB95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168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dirty="0" smtClean="0"/>
              <a:t>Il </a:t>
            </a:r>
            <a:r>
              <a:rPr lang="it-IT" sz="3600" b="1" dirty="0"/>
              <a:t>superamento del “principio parrocchiale” </a:t>
            </a:r>
            <a:r>
              <a:rPr lang="it-IT" sz="3600" b="1" dirty="0" smtClean="0"/>
              <a:t>tridentino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In Italia questo dibattito si riassume oggi nella ricerca del “volto missionario della parrocchia</a:t>
            </a:r>
            <a:r>
              <a:rPr lang="it-IT" dirty="0" smtClean="0"/>
              <a:t>”,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intesa come </a:t>
            </a:r>
            <a:r>
              <a:rPr lang="it-IT" i="1" dirty="0"/>
              <a:t>figura storica privilegiata </a:t>
            </a:r>
            <a:r>
              <a:rPr lang="it-IT" dirty="0"/>
              <a:t>per “accesso universale al cristianesimo</a:t>
            </a:r>
            <a:r>
              <a:rPr lang="it-IT" dirty="0" smtClean="0"/>
              <a:t>”,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seguendo l’immagine </a:t>
            </a:r>
            <a:r>
              <a:rPr lang="it-IT" dirty="0" err="1"/>
              <a:t>roncaliana</a:t>
            </a:r>
            <a:r>
              <a:rPr lang="it-IT" dirty="0"/>
              <a:t> della parrocchia come </a:t>
            </a:r>
            <a:r>
              <a:rPr lang="it-IT" b="1" dirty="0"/>
              <a:t>fontana del villaggio</a:t>
            </a:r>
            <a:r>
              <a:rPr lang="it-IT" dirty="0"/>
              <a:t> che troppo spesso significa farsi carico della ricostruzione del tessuto cristiano la </a:t>
            </a:r>
            <a:r>
              <a:rPr lang="it-IT" b="1" dirty="0"/>
              <a:t>costruzione dell'identità cristiana </a:t>
            </a:r>
            <a:r>
              <a:rPr lang="it-IT" dirty="0"/>
              <a:t>in un  luogo 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11761713" y="10209089"/>
            <a:ext cx="3440876" cy="537182"/>
          </a:xfrm>
        </p:spPr>
        <p:txBody>
          <a:bodyPr/>
          <a:lstStyle/>
          <a:p>
            <a:fld id="{29D0304A-EA90-42F4-98DA-282825BCCB95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700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Il “</a:t>
            </a:r>
            <a:r>
              <a:rPr lang="it-IT" sz="3200" b="1" dirty="0" err="1"/>
              <a:t>temario</a:t>
            </a:r>
            <a:r>
              <a:rPr lang="it-IT" sz="3200" b="1" dirty="0"/>
              <a:t>” parrocchiale italiano tra teologia e </a:t>
            </a:r>
            <a:r>
              <a:rPr lang="it-IT" sz="3200" b="1" dirty="0" smtClean="0"/>
              <a:t>pastorale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La riflessione italiana sembra svilupparti attorno a </a:t>
            </a:r>
            <a:r>
              <a:rPr lang="it-IT" b="1" dirty="0" smtClean="0"/>
              <a:t>quattro momenti</a:t>
            </a:r>
            <a:r>
              <a:rPr lang="it-IT" dirty="0" smtClean="0"/>
              <a:t> </a:t>
            </a:r>
            <a:endParaRPr lang="it-IT" dirty="0"/>
          </a:p>
          <a:p>
            <a:r>
              <a:rPr lang="it-IT" dirty="0"/>
              <a:t>Nella </a:t>
            </a:r>
            <a:r>
              <a:rPr lang="it-IT" b="1" dirty="0"/>
              <a:t>bibliografia italiana</a:t>
            </a:r>
            <a:r>
              <a:rPr lang="it-IT" dirty="0"/>
              <a:t> si trovano due gruppi di </a:t>
            </a:r>
            <a:r>
              <a:rPr lang="it-IT" dirty="0" smtClean="0"/>
              <a:t>riflessioni: l’indagine sulla natura </a:t>
            </a:r>
            <a:r>
              <a:rPr lang="it-IT" dirty="0"/>
              <a:t>e i compiti </a:t>
            </a:r>
            <a:r>
              <a:rPr lang="it-IT" dirty="0" smtClean="0"/>
              <a:t>e la descrizione delle trasformazioni </a:t>
            </a:r>
            <a:r>
              <a:rPr lang="it-IT" dirty="0"/>
              <a:t>missionarie </a:t>
            </a:r>
          </a:p>
          <a:p>
            <a:r>
              <a:rPr lang="it-IT" dirty="0"/>
              <a:t>In particolare gli autori divergono su:</a:t>
            </a:r>
          </a:p>
          <a:p>
            <a:r>
              <a:rPr lang="it-IT" b="1" dirty="0"/>
              <a:t>La comprensione della situazione socio-religiosa. </a:t>
            </a:r>
            <a:endParaRPr lang="it-IT" dirty="0"/>
          </a:p>
          <a:p>
            <a:r>
              <a:rPr lang="it-IT" b="1" dirty="0"/>
              <a:t>Il temi teologici maggiormente presenti</a:t>
            </a:r>
            <a:endParaRPr lang="it-IT" dirty="0"/>
          </a:p>
          <a:p>
            <a:r>
              <a:rPr lang="it-IT" b="1" dirty="0"/>
              <a:t>Questa pluralità di analisi e prospettive porta gli autori a visione differenti circa: la ricerca del compito</a:t>
            </a:r>
            <a:endParaRPr lang="it-IT" dirty="0"/>
          </a:p>
          <a:p>
            <a:r>
              <a:rPr lang="it-IT" b="1" dirty="0"/>
              <a:t>Le trasformazioni necessarie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11761713" y="10209089"/>
            <a:ext cx="3440876" cy="537182"/>
          </a:xfrm>
        </p:spPr>
        <p:txBody>
          <a:bodyPr/>
          <a:lstStyle/>
          <a:p>
            <a:fld id="{29D0304A-EA90-42F4-98DA-282825BCCB95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768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Il “</a:t>
            </a:r>
            <a:r>
              <a:rPr lang="it-IT" sz="3200" b="1" dirty="0" err="1"/>
              <a:t>temario</a:t>
            </a:r>
            <a:r>
              <a:rPr lang="it-IT" sz="3200" b="1" dirty="0"/>
              <a:t>” parrocchiale italiano tra teologia e </a:t>
            </a:r>
            <a:r>
              <a:rPr lang="it-IT" sz="3200" b="1" dirty="0" smtClean="0"/>
              <a:t>pastorale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/>
              <a:t>I principi </a:t>
            </a:r>
            <a:r>
              <a:rPr lang="it-IT" b="1" dirty="0" smtClean="0"/>
              <a:t>guida della riorganizzazione parrocchiale: </a:t>
            </a:r>
          </a:p>
          <a:p>
            <a:r>
              <a:rPr lang="it-IT" dirty="0" smtClean="0"/>
              <a:t>luogo </a:t>
            </a:r>
            <a:r>
              <a:rPr lang="it-IT" dirty="0"/>
              <a:t>ordinario per la evangelizzazione del mistero pasquale (ES 1973); </a:t>
            </a:r>
            <a:endParaRPr lang="it-IT" dirty="0" smtClean="0"/>
          </a:p>
          <a:p>
            <a:r>
              <a:rPr lang="it-IT" dirty="0" smtClean="0"/>
              <a:t>La riorganizzazione </a:t>
            </a:r>
            <a:r>
              <a:rPr lang="it-IT" dirty="0"/>
              <a:t>comunitaria e ministeriale per l’esercizio formativo dei battezzati; </a:t>
            </a:r>
            <a:endParaRPr lang="it-IT" dirty="0" smtClean="0"/>
          </a:p>
          <a:p>
            <a:r>
              <a:rPr lang="it-IT" dirty="0" smtClean="0"/>
              <a:t>stazione </a:t>
            </a:r>
            <a:r>
              <a:rPr lang="it-IT" dirty="0"/>
              <a:t>e agenzia della riconquista missionaria della società (Loreto 1986, Palermo 1995); </a:t>
            </a:r>
            <a:endParaRPr lang="it-IT" dirty="0" smtClean="0"/>
          </a:p>
          <a:p>
            <a:r>
              <a:rPr lang="it-IT" dirty="0" smtClean="0"/>
              <a:t>soggetto </a:t>
            </a:r>
            <a:r>
              <a:rPr lang="it-IT" dirty="0"/>
              <a:t>comunicativo e relazionale  della cultura cristiana (CVMC 2001; Verona 2006; Firenze 2015).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Luciano Meddi, Un nuovo principio parrocchiale   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Trovi gli schemi in www.lucianomeddi.eu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11761713" y="10209089"/>
            <a:ext cx="3440876" cy="537182"/>
          </a:xfrm>
        </p:spPr>
        <p:txBody>
          <a:bodyPr/>
          <a:lstStyle/>
          <a:p>
            <a:fld id="{29D0304A-EA90-42F4-98DA-282825BCCB95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39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1088</Words>
  <Application>Microsoft Office PowerPoint</Application>
  <PresentationFormat>Presentazione su schermo (4:3)</PresentationFormat>
  <Paragraphs>143</Paragraphs>
  <Slides>14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Britannic Bold</vt:lpstr>
      <vt:lpstr>Calibri</vt:lpstr>
      <vt:lpstr>Tema di Office</vt:lpstr>
      <vt:lpstr>Verso un nuovo principio parrocchiale. Teologia della parrocchia: elementi teologico-pratici. </vt:lpstr>
      <vt:lpstr>Francesco:  “La parrocchia non si tocca”</vt:lpstr>
      <vt:lpstr>Introduzione  </vt:lpstr>
      <vt:lpstr>Passaggi </vt:lpstr>
      <vt:lpstr>Il superamento del “principio parrocchiale” tridentino</vt:lpstr>
      <vt:lpstr>Il superamento del “principio parrocchiale” tridentino</vt:lpstr>
      <vt:lpstr>Il superamento del “principio parrocchiale” tridentino</vt:lpstr>
      <vt:lpstr>Il “temario” parrocchiale italiano tra teologia e pastorale</vt:lpstr>
      <vt:lpstr>Il “temario” parrocchiale italiano tra teologia e pastorale</vt:lpstr>
      <vt:lpstr>Per una discussione sui principi guida</vt:lpstr>
      <vt:lpstr>Per una discussione sui principi guida</vt:lpstr>
      <vt:lpstr>Quando la parrocchia è missionaria? </vt:lpstr>
      <vt:lpstr>Il compito e il volto della parrocchia.  La parrocchia sostenibile.</vt:lpstr>
      <vt:lpstr>Il compito e il volto della parrocchia.  La parrocchia sostenibile.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Luciano Meddi</dc:creator>
  <cp:lastModifiedBy>luciano meddi</cp:lastModifiedBy>
  <cp:revision>44</cp:revision>
  <cp:lastPrinted>2014-11-26T07:25:42Z</cp:lastPrinted>
  <dcterms:created xsi:type="dcterms:W3CDTF">2014-10-31T09:40:53Z</dcterms:created>
  <dcterms:modified xsi:type="dcterms:W3CDTF">2016-08-06T09:52:44Z</dcterms:modified>
</cp:coreProperties>
</file>